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10732" r:id="rId2"/>
    <p:sldId id="10954" r:id="rId3"/>
    <p:sldId id="10942" r:id="rId4"/>
    <p:sldId id="10924" r:id="rId5"/>
    <p:sldId id="10932" r:id="rId6"/>
    <p:sldId id="10968" r:id="rId7"/>
    <p:sldId id="10984" r:id="rId8"/>
    <p:sldId id="10985" r:id="rId9"/>
    <p:sldId id="10986" r:id="rId10"/>
    <p:sldId id="10987" r:id="rId11"/>
    <p:sldId id="10988" r:id="rId12"/>
    <p:sldId id="10989" r:id="rId13"/>
    <p:sldId id="10992" r:id="rId14"/>
    <p:sldId id="10995" r:id="rId15"/>
    <p:sldId id="10996" r:id="rId16"/>
    <p:sldId id="10993" r:id="rId17"/>
    <p:sldId id="10997" r:id="rId18"/>
    <p:sldId id="10998" r:id="rId19"/>
    <p:sldId id="10999" r:id="rId20"/>
    <p:sldId id="11002" r:id="rId21"/>
    <p:sldId id="11003" r:id="rId22"/>
    <p:sldId id="11004" r:id="rId23"/>
    <p:sldId id="11005" r:id="rId24"/>
    <p:sldId id="11008" r:id="rId25"/>
    <p:sldId id="10955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">
          <p15:clr>
            <a:srgbClr val="A4A3A4"/>
          </p15:clr>
        </p15:guide>
        <p15:guide id="2" orient="horz" pos="4183">
          <p15:clr>
            <a:srgbClr val="A4A3A4"/>
          </p15:clr>
        </p15:guide>
        <p15:guide id="3" pos="4089">
          <p15:clr>
            <a:srgbClr val="A4A3A4"/>
          </p15:clr>
        </p15:guide>
        <p15:guide id="4" pos="532">
          <p15:clr>
            <a:srgbClr val="A4A3A4"/>
          </p15:clr>
        </p15:guide>
        <p15:guide id="5" pos="7476">
          <p15:clr>
            <a:srgbClr val="A4A3A4"/>
          </p15:clr>
        </p15:guide>
        <p15:guide id="6" pos="69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E419A"/>
    <a:srgbClr val="FFFFFF"/>
    <a:srgbClr val="383E6B"/>
    <a:srgbClr val="EE7B10"/>
    <a:srgbClr val="283E4E"/>
    <a:srgbClr val="857268"/>
    <a:srgbClr val="949290"/>
    <a:srgbClr val="646C62"/>
    <a:srgbClr val="C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5317" autoAdjust="0"/>
  </p:normalViewPr>
  <p:slideViewPr>
    <p:cSldViewPr>
      <p:cViewPr varScale="1">
        <p:scale>
          <a:sx n="105" d="100"/>
          <a:sy n="105" d="100"/>
        </p:scale>
        <p:origin x="582" y="114"/>
      </p:cViewPr>
      <p:guideLst>
        <p:guide orient="horz" pos="302"/>
        <p:guide orient="horz" pos="4183"/>
        <p:guide pos="4089"/>
        <p:guide pos="532"/>
        <p:guide pos="7476"/>
        <p:guide pos="6932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60120" cy="6012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印品黑体" panose="00000500000000000000" pitchFamily="2" charset="-122"/>
              </a:rPr>
              <a:t>2023/2/3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  <a:t>2023/2/3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418F03C3-53C1-4F10-8DAF-D1F318E96C6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198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556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196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5581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927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55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270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637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5347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221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7990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4123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3043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2531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8339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227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722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964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86" y="-3"/>
            <a:ext cx="8982578" cy="1024368"/>
          </a:xfrm>
        </p:spPr>
        <p:txBody>
          <a:bodyPr>
            <a:normAutofit/>
          </a:bodyPr>
          <a:lstStyle>
            <a:lvl1pPr algn="ctr">
              <a:defRPr sz="422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2023/2/3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48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306260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23975" y="1723435"/>
            <a:ext cx="2269656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单元</a:t>
            </a:r>
            <a:r>
              <a:rPr lang="en-US" altLang="zh-CN" sz="6000" b="1" kern="5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</a:t>
            </a:r>
            <a:endParaRPr sz="60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07935" y="2826588"/>
            <a:ext cx="685368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4800" b="1" kern="5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交换机、路由器基础配置</a:t>
            </a:r>
            <a:endParaRPr lang="zh-CN" altLang="en-US" sz="4800" b="1" kern="50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39337" y="1341721"/>
            <a:ext cx="4807877" cy="2755563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AAA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是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Authentication(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认证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Authorization(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授权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Accounting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（计费）的简称，是网络安全的一种管理机制，提供了认证、授权、计费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种安全功能。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3.AAA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zh-CN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098" name="Picture 2" descr="https://x0.ifengimg.com/res/2019/AFD8A5E46306DA61BA0DBCB57D6EAE4FE3CA7CE3_size68_w450_h30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935" y="1369315"/>
            <a:ext cx="6372720" cy="424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5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39337" y="1341721"/>
            <a:ext cx="5589438" cy="5100244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Radius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客户端和服务器端交互机制主要有三项特点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</a:p>
          <a:p>
            <a:pPr lvl="0"/>
            <a:r>
              <a:rPr lang="en-US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Radius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客户端和服务器之间认证消息的交互通过共享密钥保证安全，用户密码在网络上加密传输。</a:t>
            </a:r>
          </a:p>
          <a:p>
            <a:pPr lvl="0">
              <a:lnSpc>
                <a:spcPct val="150000"/>
              </a:lnSpc>
            </a:pPr>
            <a:r>
              <a:rPr lang="en-US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Radius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服务器支持多种方法认证用户，如基于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PPP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的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PAP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CHAP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等。</a:t>
            </a:r>
          </a:p>
          <a:p>
            <a:pPr lvl="0"/>
            <a:r>
              <a:rPr lang="en-US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Radius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服务器可以为其它类型认证服务器提供代理。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3.AAA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zh-CN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0215" y="223356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901938"/>
              </p:ext>
            </p:extLst>
          </p:nvPr>
        </p:nvGraphicFramePr>
        <p:xfrm>
          <a:off x="6850215" y="2233565"/>
          <a:ext cx="416242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Visio" r:id="rId4" imgW="4153077" imgH="1304964" progId="Visio.Drawing.15">
                  <p:embed/>
                </p:oleObj>
              </mc:Choice>
              <mc:Fallback>
                <p:oleObj name="Visio" r:id="rId4" imgW="4153077" imgH="130496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215" y="2233565"/>
                        <a:ext cx="4162425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65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9338" y="1391885"/>
            <a:ext cx="48379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根据设备信息修改主机名。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正确配置网络设备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测试连通性。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229293"/>
              </p:ext>
            </p:extLst>
          </p:nvPr>
        </p:nvGraphicFramePr>
        <p:xfrm>
          <a:off x="6970455" y="1331846"/>
          <a:ext cx="4187811" cy="27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Visio" r:id="rId4" imgW="2152561" imgH="1390866" progId="Visio.Drawing.15">
                  <p:embed/>
                </p:oleObj>
              </mc:Choice>
              <mc:Fallback>
                <p:oleObj name="Visio" r:id="rId4" imgW="2152561" imgH="139086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0455" y="1331846"/>
                        <a:ext cx="4187811" cy="270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855208"/>
              </p:ext>
            </p:extLst>
          </p:nvPr>
        </p:nvGraphicFramePr>
        <p:xfrm>
          <a:off x="690880" y="4242346"/>
          <a:ext cx="10467386" cy="9791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4041">
                  <a:extLst>
                    <a:ext uri="{9D8B030D-6E8A-4147-A177-3AD203B41FA5}">
                      <a16:colId xmlns:a16="http://schemas.microsoft.com/office/drawing/2014/main" val="320022570"/>
                    </a:ext>
                  </a:extLst>
                </a:gridCol>
                <a:gridCol w="2626941">
                  <a:extLst>
                    <a:ext uri="{9D8B030D-6E8A-4147-A177-3AD203B41FA5}">
                      <a16:colId xmlns:a16="http://schemas.microsoft.com/office/drawing/2014/main" val="3786188542"/>
                    </a:ext>
                  </a:extLst>
                </a:gridCol>
                <a:gridCol w="2628202">
                  <a:extLst>
                    <a:ext uri="{9D8B030D-6E8A-4147-A177-3AD203B41FA5}">
                      <a16:colId xmlns:a16="http://schemas.microsoft.com/office/drawing/2014/main" val="3364223073"/>
                    </a:ext>
                  </a:extLst>
                </a:gridCol>
                <a:gridCol w="2628202">
                  <a:extLst>
                    <a:ext uri="{9D8B030D-6E8A-4147-A177-3AD203B41FA5}">
                      <a16:colId xmlns:a16="http://schemas.microsoft.com/office/drawing/2014/main" val="4246026770"/>
                    </a:ext>
                  </a:extLst>
                </a:gridCol>
              </a:tblGrid>
              <a:tr h="4866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6498540"/>
                  </a:ext>
                </a:extLst>
              </a:tr>
              <a:tr h="4925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6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Fa0/0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6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8173779"/>
                  </a:ext>
                </a:extLst>
              </a:tr>
            </a:tbl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8335" y="3916925"/>
            <a:ext cx="34268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1-1-1 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9550" y="5232733"/>
            <a:ext cx="2710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6700" eaLnBrk="0" hangingPunct="0"/>
            <a:r>
              <a:rPr lang="zh-CN" altLang="zh-CN" sz="16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1-1-2 </a:t>
            </a:r>
            <a:r>
              <a:rPr lang="zh-CN" altLang="zh-CN" sz="1600" dirty="0">
                <a:solidFill>
                  <a:srgbClr val="333333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设备接口地址表</a:t>
            </a: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292792"/>
              </p:ext>
            </p:extLst>
          </p:nvPr>
        </p:nvGraphicFramePr>
        <p:xfrm>
          <a:off x="690880" y="5641572"/>
          <a:ext cx="10467385" cy="11580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0342">
                  <a:extLst>
                    <a:ext uri="{9D8B030D-6E8A-4147-A177-3AD203B41FA5}">
                      <a16:colId xmlns:a16="http://schemas.microsoft.com/office/drawing/2014/main" val="3365964299"/>
                    </a:ext>
                  </a:extLst>
                </a:gridCol>
                <a:gridCol w="2711053">
                  <a:extLst>
                    <a:ext uri="{9D8B030D-6E8A-4147-A177-3AD203B41FA5}">
                      <a16:colId xmlns:a16="http://schemas.microsoft.com/office/drawing/2014/main" val="1215631331"/>
                    </a:ext>
                  </a:extLst>
                </a:gridCol>
                <a:gridCol w="2258861">
                  <a:extLst>
                    <a:ext uri="{9D8B030D-6E8A-4147-A177-3AD203B41FA5}">
                      <a16:colId xmlns:a16="http://schemas.microsoft.com/office/drawing/2014/main" val="2488308849"/>
                    </a:ext>
                  </a:extLst>
                </a:gridCol>
                <a:gridCol w="2847129">
                  <a:extLst>
                    <a:ext uri="{9D8B030D-6E8A-4147-A177-3AD203B41FA5}">
                      <a16:colId xmlns:a16="http://schemas.microsoft.com/office/drawing/2014/main" val="1285285976"/>
                    </a:ext>
                  </a:extLst>
                </a:gridCol>
              </a:tblGrid>
              <a:tr h="3828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设备名称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接口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网络地址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网关地址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7584852"/>
                  </a:ext>
                </a:extLst>
              </a:tr>
              <a:tr h="3875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Fa0/0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192.168.1.1/24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6982822"/>
                  </a:ext>
                </a:extLst>
              </a:tr>
              <a:tr h="3875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PC1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NIC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192.168.1.10/24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192.168.1.1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335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16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5953" y="1033946"/>
            <a:ext cx="123194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8335" y="1502968"/>
            <a:ext cx="8476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【配置信息】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STEP 1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：路由器</a:t>
            </a:r>
            <a:r>
              <a:rPr lang="en-US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R1</a:t>
            </a:r>
            <a:r>
              <a:rPr lang="zh-CN" altLang="zh-CN" sz="16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配置如下。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进入特权配置模式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Router&gt;enable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进入全局配置模式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 err="1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Router#configure</a:t>
            </a: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terminal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修改主机名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Router(</a:t>
            </a:r>
            <a:r>
              <a:rPr lang="en-US" altLang="zh-CN" sz="1600" kern="0" dirty="0" err="1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config</a:t>
            </a: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)#hostname R1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进入接口配置模式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R1(</a:t>
            </a:r>
            <a:r>
              <a:rPr lang="en-US" altLang="zh-CN" sz="1600" kern="0" dirty="0" err="1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config</a:t>
            </a: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)#interface FastEthernet0/0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</a:t>
            </a: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zh-CN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地址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R1(</a:t>
            </a:r>
            <a:r>
              <a:rPr lang="en-US" altLang="zh-CN" sz="1600" kern="0" dirty="0" err="1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config</a:t>
            </a: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-if)#</a:t>
            </a:r>
            <a:r>
              <a:rPr lang="en-US" altLang="zh-CN" sz="1600" kern="0" dirty="0" err="1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address 192.168.1.1 255.255.255.0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6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启动接口</a:t>
            </a:r>
            <a:endParaRPr lang="zh-CN" altLang="zh-CN" sz="16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R1(</a:t>
            </a:r>
            <a:r>
              <a:rPr lang="en-US" altLang="zh-CN" sz="1600" kern="0" dirty="0" err="1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config</a:t>
            </a:r>
            <a:r>
              <a:rPr lang="en-US" altLang="zh-CN" sz="1600" kern="0" dirty="0">
                <a:highlight>
                  <a:srgbClr val="D3D3D3"/>
                </a:highligh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-if)#no shutdown</a:t>
            </a:r>
            <a:endParaRPr lang="zh-CN" altLang="zh-CN" sz="16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4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5953" y="1033946"/>
            <a:ext cx="123194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57255" y="1517462"/>
            <a:ext cx="554991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STEP 2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：正确配置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PC1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地址，如图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1-1-4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所示。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1357803" y="2025293"/>
            <a:ext cx="5317856" cy="469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6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5953" y="1033946"/>
            <a:ext cx="123194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8335" y="1632365"/>
            <a:ext cx="9979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STEP 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：测试连通性。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C:\&gt;ping 192.168.1.1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Reply from 192.168.1.1: bytes=32 time=1ms TTL=255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Reply from 192.168.1.1: bytes=32 time&lt;1ms TTL=255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Reply from 192.168.1.1: bytes=32 time&lt;1ms TTL=255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Reply from 192.168.1.1: bytes=32 time&lt;1ms TTL=255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92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78095" y="1211525"/>
            <a:ext cx="6429375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根据设备信息修改主机名。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正确配置网络设备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地址。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客户端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开启远程登录，登录验证启用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Radius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Server1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中启用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Radius Port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设置为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1812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用户名为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Login-User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密码为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Login-PW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客户端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连接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服务器的密码为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Radius-PW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使能口令设置为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Enable-PW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"/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测试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PC1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远程登录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客户端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849580"/>
              </p:ext>
            </p:extLst>
          </p:nvPr>
        </p:nvGraphicFramePr>
        <p:xfrm>
          <a:off x="7391295" y="1932965"/>
          <a:ext cx="4869720" cy="1863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Visio" r:id="rId4" imgW="3086100" imgH="1180884" progId="Visio.Drawing.15">
                  <p:embed/>
                </p:oleObj>
              </mc:Choice>
              <mc:Fallback>
                <p:oleObj name="Visio" r:id="rId4" imgW="3086100" imgH="1180884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295" y="1932965"/>
                        <a:ext cx="4869720" cy="1863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580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78095" y="1211525"/>
            <a:ext cx="11242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16578"/>
              </p:ext>
            </p:extLst>
          </p:nvPr>
        </p:nvGraphicFramePr>
        <p:xfrm>
          <a:off x="958455" y="2272835"/>
          <a:ext cx="10581120" cy="17042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2118">
                  <a:extLst>
                    <a:ext uri="{9D8B030D-6E8A-4147-A177-3AD203B41FA5}">
                      <a16:colId xmlns:a16="http://schemas.microsoft.com/office/drawing/2014/main" val="3337667023"/>
                    </a:ext>
                  </a:extLst>
                </a:gridCol>
                <a:gridCol w="2655484">
                  <a:extLst>
                    <a:ext uri="{9D8B030D-6E8A-4147-A177-3AD203B41FA5}">
                      <a16:colId xmlns:a16="http://schemas.microsoft.com/office/drawing/2014/main" val="3494717944"/>
                    </a:ext>
                  </a:extLst>
                </a:gridCol>
                <a:gridCol w="2656759">
                  <a:extLst>
                    <a:ext uri="{9D8B030D-6E8A-4147-A177-3AD203B41FA5}">
                      <a16:colId xmlns:a16="http://schemas.microsoft.com/office/drawing/2014/main" val="3571082"/>
                    </a:ext>
                  </a:extLst>
                </a:gridCol>
                <a:gridCol w="2656759">
                  <a:extLst>
                    <a:ext uri="{9D8B030D-6E8A-4147-A177-3AD203B41FA5}">
                      <a16:colId xmlns:a16="http://schemas.microsoft.com/office/drawing/2014/main" val="1286967309"/>
                    </a:ext>
                  </a:extLst>
                </a:gridCol>
              </a:tblGrid>
              <a:tr h="3375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1872504"/>
                  </a:ext>
                </a:extLst>
              </a:tr>
              <a:tr h="341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Fa0/0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879282"/>
                  </a:ext>
                </a:extLst>
              </a:tr>
              <a:tr h="341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3363137"/>
                  </a:ext>
                </a:extLst>
              </a:tr>
              <a:tr h="341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5361647"/>
                  </a:ext>
                </a:extLst>
              </a:tr>
              <a:tr h="341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S2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Fa0/2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Server1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46592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934784"/>
              </p:ext>
            </p:extLst>
          </p:nvPr>
        </p:nvGraphicFramePr>
        <p:xfrm>
          <a:off x="958455" y="4545321"/>
          <a:ext cx="10581121" cy="2077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9140">
                  <a:extLst>
                    <a:ext uri="{9D8B030D-6E8A-4147-A177-3AD203B41FA5}">
                      <a16:colId xmlns:a16="http://schemas.microsoft.com/office/drawing/2014/main" val="4182465191"/>
                    </a:ext>
                  </a:extLst>
                </a:gridCol>
                <a:gridCol w="2740510">
                  <a:extLst>
                    <a:ext uri="{9D8B030D-6E8A-4147-A177-3AD203B41FA5}">
                      <a16:colId xmlns:a16="http://schemas.microsoft.com/office/drawing/2014/main" val="563644931"/>
                    </a:ext>
                  </a:extLst>
                </a:gridCol>
                <a:gridCol w="2283406">
                  <a:extLst>
                    <a:ext uri="{9D8B030D-6E8A-4147-A177-3AD203B41FA5}">
                      <a16:colId xmlns:a16="http://schemas.microsoft.com/office/drawing/2014/main" val="1350801653"/>
                    </a:ext>
                  </a:extLst>
                </a:gridCol>
                <a:gridCol w="2878065">
                  <a:extLst>
                    <a:ext uri="{9D8B030D-6E8A-4147-A177-3AD203B41FA5}">
                      <a16:colId xmlns:a16="http://schemas.microsoft.com/office/drawing/2014/main" val="1701930486"/>
                    </a:ext>
                  </a:extLst>
                </a:gridCol>
              </a:tblGrid>
              <a:tr h="4154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设备名称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接口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网络地址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网关地址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0293877"/>
                  </a:ext>
                </a:extLst>
              </a:tr>
              <a:tr h="4154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Fa0/0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192.168.1.1/24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5538301"/>
                  </a:ext>
                </a:extLst>
              </a:tr>
              <a:tr h="4154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R1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Fa0/1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192.168.2.1/24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 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365857"/>
                  </a:ext>
                </a:extLst>
              </a:tr>
              <a:tr h="4154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PC1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192.168.1.10/24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192.168.1.1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5112269"/>
                  </a:ext>
                </a:extLst>
              </a:tr>
              <a:tr h="4154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Server1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NIC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192.168.2.10/24</a:t>
                      </a:r>
                      <a:endParaRPr lang="zh-CN" sz="12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192.168.2.1</a:t>
                      </a:r>
                      <a:endParaRPr lang="zh-CN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4394375"/>
                  </a:ext>
                </a:extLst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963751" y="4206767"/>
            <a:ext cx="27494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表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1-1-4 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设备接口地址表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8455" y="1932964"/>
            <a:ext cx="2608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eaLnBrk="0" hangingPunct="0"/>
            <a:r>
              <a:rPr lang="zh-CN" altLang="zh-CN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表</a:t>
            </a:r>
            <a:r>
              <a:rPr lang="en-US" altLang="zh-CN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1-1-3</a:t>
            </a:r>
            <a:r>
              <a:rPr lang="zh-CN" altLang="en-US" sz="16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设备接口连接表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4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7975" y="771457"/>
            <a:ext cx="11242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8455" y="1151405"/>
            <a:ext cx="8027560" cy="5751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STEP 1:AAA</a:t>
            </a:r>
            <a:r>
              <a:rPr lang="zh-CN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客户端路由器</a:t>
            </a:r>
            <a:r>
              <a:rPr lang="en-US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R1</a:t>
            </a:r>
            <a:r>
              <a:rPr lang="zh-CN" altLang="zh-CN" sz="1400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配置。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spcAft>
                <a:spcPts val="0"/>
              </a:spcAft>
            </a:pPr>
            <a:r>
              <a:rPr lang="en-US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#</a:t>
            </a:r>
            <a:r>
              <a:rPr lang="zh-CN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基础配置</a:t>
            </a:r>
          </a:p>
          <a:p>
            <a:pPr indent="533400"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Enable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Configure </a:t>
            </a: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terminte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hostname R1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spcAft>
                <a:spcPts val="0"/>
              </a:spcAft>
            </a:pPr>
            <a:r>
              <a:rPr lang="en-US" altLang="zh-CN" sz="14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spcAft>
                <a:spcPts val="0"/>
              </a:spcAft>
            </a:pPr>
            <a:r>
              <a:rPr lang="en-US" altLang="zh-CN" sz="14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4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address 192.168.1.1 255.255.255.0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spcAft>
                <a:spcPts val="0"/>
              </a:spcAft>
            </a:pPr>
            <a:r>
              <a:rPr lang="en-US" altLang="zh-CN" sz="14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no shutdown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spcAft>
                <a:spcPts val="0"/>
              </a:spcAft>
            </a:pPr>
            <a:r>
              <a:rPr lang="en-US" altLang="zh-CN" sz="14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interface FastEthernet0/1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ip</a:t>
            </a:r>
            <a:r>
              <a:rPr lang="en-US" altLang="zh-CN" sz="14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address 192.168.2.1 255.255.255.0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>
              <a:spcAft>
                <a:spcPts val="0"/>
              </a:spcAft>
            </a:pPr>
            <a:r>
              <a:rPr lang="en-US" altLang="zh-CN" sz="1400" kern="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no shutdown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>
              <a:spcAft>
                <a:spcPts val="0"/>
              </a:spcAft>
            </a:pPr>
            <a:r>
              <a: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使能口令配置</a:t>
            </a:r>
          </a:p>
          <a:p>
            <a:pPr indent="533400">
              <a:spcAft>
                <a:spcPts val="0"/>
              </a:spcAft>
            </a:pP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enable password Enable-PW</a:t>
            </a:r>
            <a:endParaRPr lang="zh-CN" altLang="zh-CN" sz="1400" dirty="0">
              <a:latin typeface="仿宋" panose="02010609060101010101" pitchFamily="49" charset="-122"/>
              <a:ea typeface="仿宋" panose="02010609060101010101" pitchFamily="49" charset="-122"/>
              <a:cs typeface="宋体" panose="02010600030101010101" pitchFamily="2" charset="-122"/>
            </a:endParaRPr>
          </a:p>
          <a:p>
            <a:pPr indent="533400">
              <a:spcAft>
                <a:spcPts val="0"/>
              </a:spcAft>
            </a:pPr>
            <a:r>
              <a: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r>
              <a:rPr lang="zh-CN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启用</a:t>
            </a:r>
            <a:r>
              <a:rPr lang="en-US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AAA</a:t>
            </a:r>
            <a:r>
              <a:rPr lang="zh-CN" altLang="zh-CN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配置</a:t>
            </a:r>
          </a:p>
          <a:p>
            <a:pPr indent="533400">
              <a:spcAft>
                <a:spcPts val="0"/>
              </a:spcAft>
            </a:pPr>
            <a:r>
              <a:rPr lang="en-US" altLang="zh-CN" sz="140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aaa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new-model</a:t>
            </a:r>
            <a:endParaRPr lang="zh-CN" altLang="zh-CN" sz="1400" dirty="0">
              <a:latin typeface="仿宋" panose="02010609060101010101" pitchFamily="49" charset="-122"/>
              <a:ea typeface="仿宋" panose="02010609060101010101" pitchFamily="49" charset="-122"/>
              <a:cs typeface="宋体" panose="02010600030101010101" pitchFamily="2" charset="-122"/>
            </a:endParaRPr>
          </a:p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#</a:t>
            </a:r>
            <a:r>
              <a:rPr lang="zh-CN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指定</a:t>
            </a:r>
            <a:r>
              <a:rPr lang="en-US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VTY</a:t>
            </a:r>
            <a:r>
              <a:rPr lang="zh-CN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登录要求</a:t>
            </a:r>
          </a:p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aaa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authentication login VTY group radius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#</a:t>
            </a:r>
            <a:r>
              <a:rPr lang="zh-CN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配置</a:t>
            </a:r>
            <a:r>
              <a:rPr lang="en-US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AAA</a:t>
            </a:r>
            <a:r>
              <a:rPr lang="zh-CN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服务器信息</a:t>
            </a:r>
          </a:p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radius-server host 192.168.2.10 </a:t>
            </a: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auth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-port 1812 key Radius-PW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#</a:t>
            </a:r>
            <a:r>
              <a:rPr lang="zh-CN" altLang="zh-CN" sz="1400" kern="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配置虚拟终端登录方式</a:t>
            </a:r>
          </a:p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line </a:t>
            </a:r>
            <a:r>
              <a:rPr lang="en-US" altLang="zh-CN" sz="1400" kern="100" dirty="0" err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vty</a:t>
            </a: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0 4</a:t>
            </a:r>
            <a:endParaRPr lang="zh-CN" altLang="zh-CN" sz="1400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533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400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login authentication VTY</a:t>
            </a:r>
            <a:endParaRPr lang="zh-CN" altLang="zh-CN" sz="14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5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7975" y="743680"/>
            <a:ext cx="11242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858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STEP 2</a:t>
            </a:r>
            <a:r>
              <a:rPr kumimoji="0" lang="zh-CN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：配置</a:t>
            </a: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Server1</a:t>
            </a:r>
            <a:r>
              <a:rPr kumimoji="0" lang="zh-CN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的</a:t>
            </a: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kumimoji="0" lang="zh-CN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地址和</a:t>
            </a: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AAA</a:t>
            </a:r>
            <a:r>
              <a:rPr kumimoji="0" lang="zh-CN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服务器信息，如图</a:t>
            </a: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1-1-6</a:t>
            </a:r>
            <a:r>
              <a:rPr kumimoji="0" lang="zh-CN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和图</a:t>
            </a: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1-1-7</a:t>
            </a:r>
            <a:r>
              <a:rPr kumimoji="0" lang="zh-CN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所示。</a:t>
            </a:r>
            <a:endParaRPr kumimoji="0" lang="zh-CN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764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35" y="1755267"/>
            <a:ext cx="4689360" cy="459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515593" y="1247436"/>
            <a:ext cx="116251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STEP 2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：配置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Server1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的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地址和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服务器信息，如图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1-1-6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和图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1-1-7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所示。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/>
          <p:cNvPicPr/>
          <p:nvPr/>
        </p:nvPicPr>
        <p:blipFill>
          <a:blip r:embed="rId4"/>
          <a:stretch>
            <a:fillRect/>
          </a:stretch>
        </p:blipFill>
        <p:spPr>
          <a:xfrm>
            <a:off x="5772422" y="1772777"/>
            <a:ext cx="5646913" cy="457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0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4" y="3899765"/>
            <a:ext cx="9524872" cy="120576"/>
            <a:chOff x="-2370516" y="2370784"/>
            <a:chExt cx="6773985" cy="85752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 flipV="1">
              <a:off x="-2370516" y="2370784"/>
              <a:ext cx="6773985" cy="325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340">
                <a:defRPr/>
              </a:pPr>
              <a:endParaRPr lang="en-US" sz="2670" dirty="0"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566239" y="2636200"/>
            <a:ext cx="8393102" cy="129266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en-US" altLang="zh-CN" sz="6000" b="1" spc="16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1.1 </a:t>
            </a:r>
            <a:r>
              <a:rPr lang="zh-CN" altLang="zh-CN" sz="6000" b="1" spc="16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</a:t>
            </a:r>
            <a:r>
              <a:rPr lang="zh-CN" altLang="zh-CN" sz="6000" b="1" spc="16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zh-CN" altLang="en-US" sz="6000" b="1" spc="16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endParaRPr lang="zh-CN" altLang="en-US" sz="2400" b="1" spc="16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7975" y="743680"/>
            <a:ext cx="11242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7975" y="1338322"/>
            <a:ext cx="508825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STEP 3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：用户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PC1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配置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IP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地址，如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1-1-8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所示。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1860255" y="1839558"/>
            <a:ext cx="6072120" cy="502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03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网络设备基础应用配置案例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7975" y="743680"/>
            <a:ext cx="11242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【例</a:t>
            </a:r>
            <a:r>
              <a:rPr lang="en-US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zh-CN" b="1" kern="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】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基于拓扑结构如图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1-1-5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所示和设备信息表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和表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1-1-4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的网络</a:t>
            </a:r>
            <a:r>
              <a:rPr lang="zh-CN" altLang="zh-CN" b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，请完成以下要求的配置</a:t>
            </a:r>
            <a:r>
              <a:rPr lang="zh-CN" altLang="zh-CN" b="1" kern="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7975" y="1198089"/>
            <a:ext cx="608211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等线" panose="02010600030101010101" pitchFamily="2" charset="-122"/>
                <a:cs typeface="Helvetica" panose="020B0604020202020204" pitchFamily="34" charset="0"/>
              </a:rPr>
              <a:t>STEP 4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：用户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PC1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远程登录路由器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R1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，如图</a:t>
            </a:r>
            <a:r>
              <a:rPr lang="en-US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1-1-9</a:t>
            </a:r>
            <a:r>
              <a:rPr lang="zh-CN" altLang="zh-CN" kern="100" dirty="0">
                <a:solidFill>
                  <a:srgbClr val="000000"/>
                </a:solidFill>
                <a:latin typeface="等线" panose="02010600030101010101" pitchFamily="2" charset="-122"/>
                <a:ea typeface="仿宋" panose="02010609060101010101" pitchFamily="49" charset="-122"/>
                <a:cs typeface="Helvetica" panose="020B0604020202020204" pitchFamily="34" charset="0"/>
              </a:rPr>
              <a:t>所示。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1379295" y="1705920"/>
            <a:ext cx="7034503" cy="509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48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案例解析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57258" y="1151405"/>
            <a:ext cx="11962157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【案例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】交换机配置了明文特权密码为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123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，并使用全局加密后，又配置了特权密文密码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456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，哪种特权密码生效？（ 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加密后的明文密码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123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B.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密文密码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456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密码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123456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D.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两者钟任意一个密码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【解析】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在网络设备中，密文密码的优先级比明文密码高，也就是说当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enable password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enable secret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两者同时存在时，只有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enable secret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生效。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【答案】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B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23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案例解析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7975" y="1077169"/>
            <a:ext cx="11182319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【案例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】哪种配置模式下，可以修改网络设备名称？（  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用户模式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B.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特权模式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全局模式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D.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接口模式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【解析】修改网络设备名称要求进入全局模式执行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hostname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例如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: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Router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config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#hostname R1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R1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kern="100" dirty="0" err="1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config</a:t>
            </a: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#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修改成功。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【答案】</a:t>
            </a: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5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8"/>
          <p:cNvSpPr txBox="1"/>
          <p:nvPr/>
        </p:nvSpPr>
        <p:spPr>
          <a:xfrm>
            <a:off x="4464860" y="418392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案例解析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32375" y="1452005"/>
            <a:ext cx="12858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1295" y="1932964"/>
            <a:ext cx="14028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57855" y="1492667"/>
            <a:ext cx="115430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【案例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】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RADIUS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使用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UDP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传输协议，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RADIUS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的默认认证端口是下列哪项？（ </a:t>
            </a:r>
            <a:r>
              <a:rPr lang="en-US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）</a:t>
            </a:r>
            <a:endParaRPr lang="zh-CN" altLang="zh-CN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A.1814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B.1813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C.1812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266700"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D.1646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【解析】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在实践中，人们最常使用远程访问拨号用户服务（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RADIUS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）来实现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AAA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。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radius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是分布式、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C/S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架构的信息交互协议，是基于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UDP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，其中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1812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为认证端口、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1813</a:t>
            </a: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为计费端口。</a:t>
            </a:r>
            <a:endParaRPr lang="zh-CN" altLang="zh-CN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【答案】</a:t>
            </a:r>
            <a:r>
              <a:rPr lang="en-US" altLang="zh-CN" kern="100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Helvetica" panose="020B0604020202020204" pitchFamily="34" charset="0"/>
              </a:rPr>
              <a:t>C</a:t>
            </a:r>
            <a:endParaRPr lang="zh-CN" altLang="zh-CN" sz="1800" kern="1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1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3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723" b="-58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58440" y="1527810"/>
            <a:ext cx="10101580" cy="175133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547" y="1766551"/>
            <a:ext cx="8595492" cy="12306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kern="5000" dirty="0">
                <a:solidFill>
                  <a:schemeClr val="accent2">
                    <a:lumMod val="40000"/>
                    <a:lumOff val="6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900"/>
            <a:ext cx="3948938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方正正粗黑简体" panose="02000000000000000000" pitchFamily="2" charset="-122"/>
                <a:sym typeface="Arial" panose="020B0604020202020204" pitchFamily="34" charset="0"/>
              </a:rPr>
              <a:t>学习目标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303135" y="190870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五边形 2"/>
          <p:cNvSpPr>
            <a:spLocks noChangeArrowheads="1"/>
          </p:cNvSpPr>
          <p:nvPr/>
        </p:nvSpPr>
        <p:spPr bwMode="auto">
          <a:xfrm>
            <a:off x="3303135" y="257482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五边形 2"/>
          <p:cNvSpPr>
            <a:spLocks noChangeArrowheads="1"/>
          </p:cNvSpPr>
          <p:nvPr/>
        </p:nvSpPr>
        <p:spPr bwMode="auto">
          <a:xfrm>
            <a:off x="3303135" y="324093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五边形 2"/>
          <p:cNvSpPr>
            <a:spLocks noChangeArrowheads="1"/>
          </p:cNvSpPr>
          <p:nvPr/>
        </p:nvSpPr>
        <p:spPr bwMode="auto">
          <a:xfrm>
            <a:off x="3303135" y="4608725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" name="五边形 2"/>
          <p:cNvSpPr>
            <a:spLocks noChangeArrowheads="1"/>
          </p:cNvSpPr>
          <p:nvPr/>
        </p:nvSpPr>
        <p:spPr bwMode="auto">
          <a:xfrm>
            <a:off x="3303135" y="3924830"/>
            <a:ext cx="508635" cy="26797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dirty="0">
              <a:solidFill>
                <a:srgbClr val="FFFFFF"/>
              </a:solidFill>
              <a:latin typeface="印品黑体" panose="00000500000000000000" pitchFamily="2" charset="-122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51470" y="1858540"/>
            <a:ext cx="458210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/>
              <a:t>熟练掌握网络设备不同模式之间的切换</a:t>
            </a:r>
            <a:r>
              <a:rPr lang="zh-CN" altLang="zh-CN" sz="2000" kern="100" smtClean="0">
                <a:latin typeface="等线" panose="02010600030101010101" pitchFamily="2" charset="-122"/>
                <a:ea typeface="仿宋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1470" y="2517670"/>
            <a:ext cx="431546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熟练掌握网络设备命名配置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51470" y="3193310"/>
            <a:ext cx="710714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熟练掌握网络设备使能</a:t>
            </a:r>
            <a:r>
              <a:rPr lang="zh-CN" altLang="zh-CN" dirty="0" smtClean="0"/>
              <a:t>口令</a:t>
            </a:r>
            <a:r>
              <a:rPr lang="zh-CN" altLang="en-US" dirty="0" smtClean="0"/>
              <a:t>、控制台口令和虚拟终端口令的</a:t>
            </a:r>
            <a:r>
              <a:rPr lang="zh-CN" altLang="zh-CN" dirty="0" smtClean="0"/>
              <a:t>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1470" y="3868950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indent="-266700">
              <a:buClrTx/>
              <a:buSzTx/>
              <a:buFontTx/>
            </a:pPr>
            <a:r>
              <a:rPr lang="zh-CN" altLang="zh-CN" dirty="0"/>
              <a:t>熟练掌握网络设备虚拟终端线程配置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51470" y="457824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lvl="0" indent="-266700"/>
            <a:r>
              <a:rPr lang="zh-CN" altLang="zh-CN" dirty="0"/>
              <a:t>理解本地用户与</a:t>
            </a:r>
            <a:r>
              <a:rPr lang="en-US" altLang="zh-CN" dirty="0"/>
              <a:t>RADIUS</a:t>
            </a:r>
            <a:r>
              <a:rPr lang="zh-CN" altLang="zh-CN" dirty="0"/>
              <a:t>用户的应用</a:t>
            </a:r>
            <a:r>
              <a:rPr lang="zh-CN" sz="2000" dirty="0" smtClean="0">
                <a:sym typeface="+mn-ea"/>
              </a:rPr>
              <a:t>。</a:t>
            </a:r>
            <a:endParaRPr lang="zh-CN" sz="20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认识路由器与交换机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97735" y="1218598"/>
            <a:ext cx="5831640" cy="4802527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路由器和交换机之间由于从事的业务不同，因此存在一定的差异，主要体现以下五点：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路由器寻址、转发依靠的是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IP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地址，交换机的过滤、转发依靠的是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MAC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地址。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交换机用于连接局域网，数据包在局域网内网的数据转发，路由器用于连接局域网和外网，数据包可以在不同局域网转发。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交换机工作于</a:t>
            </a:r>
            <a:r>
              <a:rPr lang="en-US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TCP/IP</a:t>
            </a: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协议的数据链路层，路由器工作于网络层。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交换机负责具体的数据包传输，路由器不负责包的实际传输，路由器只封装好要传输的数据包，然后转发到下一个结点。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sz="1800" dirty="0">
                <a:latin typeface="仿宋" panose="02010609060101010101" pitchFamily="49" charset="-122"/>
                <a:ea typeface="仿宋" panose="02010609060101010101" pitchFamily="49" charset="-122"/>
              </a:rPr>
              <a:t>路由器提供了防火墙的服务，交换机不能提供该功能。</a:t>
            </a:r>
          </a:p>
        </p:txBody>
      </p:sp>
      <p:pic>
        <p:nvPicPr>
          <p:cNvPr id="2" name="Picture 2" descr="https://img14.360buyimg.com/pop/jfs/t1/186666/3/11108/118536/60dd2ba2E7ab8c6bd/62ea00dcdec842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3" t="44175" r="6032" b="45569"/>
          <a:stretch/>
        </p:blipFill>
        <p:spPr bwMode="auto">
          <a:xfrm>
            <a:off x="6631159" y="3616325"/>
            <a:ext cx="5684730" cy="66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lonlian.com/upload/201904/15555723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822363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0478" y="1286257"/>
            <a:ext cx="5980898" cy="16109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8"/>
          <p:cNvSpPr txBox="1"/>
          <p:nvPr/>
        </p:nvSpPr>
        <p:spPr>
          <a:xfrm>
            <a:off x="4443776" y="397781"/>
            <a:ext cx="394893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网络设备配置模式切换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838215" y="1993085"/>
            <a:ext cx="3787560" cy="306612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lnSpc>
                <a:spcPct val="150000"/>
              </a:lnSpc>
              <a:spcBef>
                <a:spcPts val="900"/>
              </a:spcBef>
              <a:buNone/>
            </a:pP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无论路由器还是交换机，基本模式都有用户模式、特权模式、全局模式、端口模式</a:t>
            </a:r>
            <a:r>
              <a:rPr lang="zh-CN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等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07335" y="1512124"/>
            <a:ext cx="16533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588093"/>
              </p:ext>
            </p:extLst>
          </p:nvPr>
        </p:nvGraphicFramePr>
        <p:xfrm>
          <a:off x="5332425" y="1211525"/>
          <a:ext cx="6986990" cy="4629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Visio" r:id="rId4" imgW="4924469" imgH="3266918" progId="Visio.Drawing.15">
                  <p:embed/>
                </p:oleObj>
              </mc:Choice>
              <mc:Fallback>
                <p:oleObj name="Visio" r:id="rId4" imgW="4924469" imgH="3266918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2425" y="1211525"/>
                        <a:ext cx="6986990" cy="4629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39338" y="1341722"/>
            <a:ext cx="4508790" cy="202403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zh-CN" dirty="0"/>
              <a:t>网络设备</a:t>
            </a:r>
            <a:r>
              <a:rPr lang="zh-CN" altLang="zh-CN" dirty="0" smtClean="0"/>
              <a:t>进入（</a:t>
            </a:r>
            <a:r>
              <a:rPr lang="en-US" altLang="zh-CN" dirty="0"/>
              <a:t>line</a:t>
            </a:r>
            <a:r>
              <a:rPr lang="zh-CN" altLang="zh-CN" dirty="0"/>
              <a:t>）密码和全局</a:t>
            </a:r>
            <a:r>
              <a:rPr lang="zh-CN" altLang="zh-CN" dirty="0" smtClean="0"/>
              <a:t>加密</a:t>
            </a:r>
            <a:r>
              <a:rPr lang="zh-CN" altLang="zh-CN" dirty="0"/>
              <a:t>特权模式，默认是开放全部权限。从安全性考虑，网络设备主要设置了特权密码、线程</a:t>
            </a:r>
            <a:r>
              <a:rPr lang="zh-CN" altLang="zh-CN" dirty="0" smtClean="0"/>
              <a:t>技术</a:t>
            </a:r>
            <a:r>
              <a:rPr lang="zh-CN" altLang="zh-CN" dirty="0"/>
              <a:t>。</a:t>
            </a:r>
            <a:endParaRPr lang="zh-CN" altLang="en-US" sz="2000" dirty="0" smtClean="0"/>
          </a:p>
        </p:txBody>
      </p:sp>
      <p:sp>
        <p:nvSpPr>
          <p:cNvPr id="11" name="TextBox 8"/>
          <p:cNvSpPr txBox="1"/>
          <p:nvPr/>
        </p:nvSpPr>
        <p:spPr>
          <a:xfrm>
            <a:off x="4204935" y="264504"/>
            <a:ext cx="394893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网络设备密码技术</a:t>
            </a:r>
          </a:p>
          <a:p>
            <a:pPr algn="ctr"/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074" name="Picture 2" descr="https://pics5.baidu.com/feed/d53f8794a4c27d1ed38cc954126dac64dcc4383d.jpeg?token=b9eb60269f36a0cfd5787200f7e13e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935" y="1452005"/>
            <a:ext cx="609600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39337" y="1341721"/>
            <a:ext cx="4988237" cy="4799644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网络设备特权密码有明文密码和密文密码</a:t>
            </a:r>
            <a:r>
              <a:rPr lang="zh-CN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明文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密码命令格式为</a:t>
            </a:r>
            <a:r>
              <a:rPr lang="zh-CN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en-US" altLang="zh-CN" sz="20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  enable </a:t>
            </a:r>
            <a:r>
              <a:rPr lang="en-US" altLang="zh-CN" sz="2400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password </a:t>
            </a:r>
            <a:r>
              <a:rPr lang="zh-CN" altLang="zh-CN" sz="2400" dirty="0" smtClean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口令</a:t>
            </a:r>
            <a:endParaRPr lang="en-US" altLang="zh-CN" sz="2400" dirty="0" smtClean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密文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密码命令格式为</a:t>
            </a:r>
            <a:r>
              <a:rPr lang="zh-CN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en-US" altLang="zh-CN" sz="20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  </a:t>
            </a:r>
            <a:r>
              <a:rPr lang="en-US" altLang="zh-CN" sz="2400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enable secret </a:t>
            </a:r>
            <a:r>
              <a:rPr lang="zh-CN" altLang="zh-CN" sz="2400" dirty="0" smtClean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口令</a:t>
            </a:r>
            <a:endParaRPr lang="en-US" altLang="zh-CN" sz="2400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在</a:t>
            </a:r>
            <a:r>
              <a:rPr lang="zh-CN" altLang="zh-CN" sz="2000" dirty="0">
                <a:latin typeface="仿宋" panose="02010609060101010101" pitchFamily="49" charset="-122"/>
                <a:ea typeface="仿宋" panose="02010609060101010101" pitchFamily="49" charset="-122"/>
              </a:rPr>
              <a:t>网络设备中，密文密码的优先级比明文密码</a:t>
            </a:r>
            <a:r>
              <a:rPr lang="zh-CN" altLang="zh-CN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高。</a:t>
            </a:r>
            <a:endParaRPr lang="zh-CN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4204935" y="264504"/>
            <a:ext cx="394893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网络设备密码技术</a:t>
            </a:r>
          </a:p>
          <a:p>
            <a:pPr algn="ctr"/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7170" name="Picture 2" descr="https://www.manageengine.cn/images/vmwa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935" y="1452005"/>
            <a:ext cx="6090156" cy="338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6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39338" y="1341722"/>
            <a:ext cx="4508790" cy="2024030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网络设备线程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密码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en-US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console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线接口</a:t>
            </a:r>
            <a:r>
              <a:rPr lang="zh-CN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密码</a:t>
            </a:r>
            <a:endParaRPr lang="en-US" altLang="zh-CN" sz="2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en-US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VTY</a:t>
            </a:r>
            <a:r>
              <a:rPr lang="zh-CN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线接口</a:t>
            </a:r>
            <a:r>
              <a:rPr lang="zh-CN" altLang="zh-CN" sz="2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密码</a:t>
            </a:r>
            <a:endParaRPr lang="zh-CN" altLang="zh-CN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4204935" y="264504"/>
            <a:ext cx="394893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网络设备密码技术</a:t>
            </a:r>
          </a:p>
          <a:p>
            <a:pPr algn="ctr"/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108" y="1341722"/>
            <a:ext cx="6160624" cy="442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5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内容占位符 2"/>
          <p:cNvSpPr txBox="1"/>
          <p:nvPr/>
        </p:nvSpPr>
        <p:spPr>
          <a:xfrm>
            <a:off x="539337" y="1341721"/>
            <a:ext cx="4988237" cy="2695443"/>
          </a:xfrm>
          <a:prstGeom prst="rect">
            <a:avLst/>
          </a:prstGeom>
        </p:spPr>
        <p:txBody>
          <a:bodyPr/>
          <a:lstStyle>
            <a:lvl1pPr marL="216535" indent="-216535" algn="l" defTabSz="86677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4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31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01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08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3155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686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993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270" indent="-216535" algn="l" defTabSz="866775" rtl="0" eaLnBrk="1" latinLnBrk="0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网络设备全局加密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(service password-encryption)</a:t>
            </a:r>
            <a:r>
              <a:rPr lang="zh-CN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能一次性加密设备中所有以明文形式存在的密码。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4204935" y="264504"/>
            <a:ext cx="394893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网络设备密码技术</a:t>
            </a:r>
          </a:p>
          <a:p>
            <a:pPr algn="ctr"/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074" name="Picture 2" descr="https://pics5.baidu.com/feed/d53f8794a4c27d1ed38cc954126dac64dcc4383d.jpeg?token=b9eb60269f36a0cfd5787200f7e13e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935" y="1452005"/>
            <a:ext cx="609600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32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U0MmYxNmFlM2M4NThlMzcyNjE0YjU2YjBlMDExMmYifQ=="/>
  <p:tag name="KSO_WPP_MARK_KEY" val="3402244b-5880-4848-954f-93d1fb873ff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333F50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1542</Words>
  <Application>Microsoft Office PowerPoint</Application>
  <PresentationFormat>自定义</PresentationFormat>
  <Paragraphs>233</Paragraphs>
  <Slides>25</Slides>
  <Notes>25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等线</vt:lpstr>
      <vt:lpstr>方正正粗黑简体</vt:lpstr>
      <vt:lpstr>仿宋</vt:lpstr>
      <vt:lpstr>楷体</vt:lpstr>
      <vt:lpstr>宋体</vt:lpstr>
      <vt:lpstr>微软雅黑</vt:lpstr>
      <vt:lpstr>印品黑体</vt:lpstr>
      <vt:lpstr>Arial</vt:lpstr>
      <vt:lpstr>Calibri</vt:lpstr>
      <vt:lpstr>Helvetica</vt:lpstr>
      <vt:lpstr>Times New Roman</vt:lpstr>
      <vt:lpstr>Wingdings</vt:lpstr>
      <vt:lpstr>自定义设计方案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bt1387</dc:title>
  <dc:creator/>
  <cp:lastModifiedBy/>
  <cp:revision>66</cp:revision>
  <dcterms:created xsi:type="dcterms:W3CDTF">2017-05-11T14:13:00Z</dcterms:created>
  <dcterms:modified xsi:type="dcterms:W3CDTF">2023-02-03T12:08:54Z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0F9A7BAA496E48999D471D08DC363084</vt:lpwstr>
  </property>
  <property fmtid="{D5CDD505-2E9C-101B-9397-08002B2CF9AE}" pid="3" name="KSOProductBuildVer">
    <vt:lpwstr>2052-11.1.0.12763</vt:lpwstr>
  </property>
</Properties>
</file>